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7019925" cy="9305925"/>
  <p:embeddedFontLst>
    <p:embeddedFont>
      <p:font typeface="Roboto"/>
      <p:regular r:id="rId14"/>
      <p:bold r:id="rId15"/>
      <p:italic r:id="rId16"/>
      <p:boldItalic r:id="rId17"/>
    </p:embeddedFont>
    <p:embeddedFont>
      <p:font typeface="Playfair Display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iICCy93VlrpT7L26AweyPJmZv9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4C0E0A-9909-410F-A4E4-0E9E1B1726F9}">
  <a:tblStyle styleId="{DC4C0E0A-9909-410F-A4E4-0E9E1B1726F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fill>
          <a:solidFill>
            <a:srgbClr val="FCDCCE"/>
          </a:solidFill>
        </a:fill>
      </a:tcStyle>
    </a:band1H>
    <a:band2H>
      <a:tcTxStyle/>
    </a:band2H>
    <a:band1V>
      <a:tcTxStyle/>
      <a:tcStyle>
        <a:fill>
          <a:solidFill>
            <a:srgbClr val="FCDCCE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84275" y="698500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35990" y="4420315"/>
            <a:ext cx="5147945" cy="4187666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935990" y="4420315"/>
            <a:ext cx="5147945" cy="4187666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1184275" y="698500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/>
          <p:nvPr>
            <p:ph idx="1" type="body"/>
          </p:nvPr>
        </p:nvSpPr>
        <p:spPr>
          <a:xfrm>
            <a:off x="935990" y="4420315"/>
            <a:ext cx="5147945" cy="4187666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:notes"/>
          <p:cNvSpPr/>
          <p:nvPr>
            <p:ph idx="2" type="sldImg"/>
          </p:nvPr>
        </p:nvSpPr>
        <p:spPr>
          <a:xfrm>
            <a:off x="1184275" y="698500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/>
          <p:nvPr>
            <p:ph idx="1" type="body"/>
          </p:nvPr>
        </p:nvSpPr>
        <p:spPr>
          <a:xfrm>
            <a:off x="935990" y="4420315"/>
            <a:ext cx="5147945" cy="4187666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:notes"/>
          <p:cNvSpPr/>
          <p:nvPr>
            <p:ph idx="2" type="sldImg"/>
          </p:nvPr>
        </p:nvSpPr>
        <p:spPr>
          <a:xfrm>
            <a:off x="1184275" y="698500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/>
          <p:nvPr>
            <p:ph idx="1" type="body"/>
          </p:nvPr>
        </p:nvSpPr>
        <p:spPr>
          <a:xfrm>
            <a:off x="701993" y="4420315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2" name="Google Shape;62;p4:notes"/>
          <p:cNvSpPr/>
          <p:nvPr>
            <p:ph idx="2" type="sldImg"/>
          </p:nvPr>
        </p:nvSpPr>
        <p:spPr>
          <a:xfrm>
            <a:off x="1184275" y="698500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935990" y="4420315"/>
            <a:ext cx="5147945" cy="4187666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1184275" y="698500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935990" y="4420315"/>
            <a:ext cx="5147945" cy="4187666"/>
          </a:xfrm>
          <a:prstGeom prst="rect">
            <a:avLst/>
          </a:prstGeom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/>
          <p:nvPr>
            <p:ph idx="2" type="sldImg"/>
          </p:nvPr>
        </p:nvSpPr>
        <p:spPr>
          <a:xfrm>
            <a:off x="1184275" y="698500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/>
          <p:nvPr>
            <p:ph idx="2" type="sldImg"/>
          </p:nvPr>
        </p:nvSpPr>
        <p:spPr>
          <a:xfrm>
            <a:off x="1184275" y="698500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935990" y="4420315"/>
            <a:ext cx="5147945" cy="4187666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0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>
            <a:off x="1020472" y="660201"/>
            <a:ext cx="7103057" cy="5257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0"/>
          <p:cNvSpPr txBox="1"/>
          <p:nvPr>
            <p:ph type="title"/>
          </p:nvPr>
        </p:nvSpPr>
        <p:spPr>
          <a:xfrm>
            <a:off x="685800" y="22955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fair Display"/>
              <a:buNone/>
              <a:defRPr sz="4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209550" y="139700"/>
            <a:ext cx="4000500" cy="126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4" name="Google Shape;1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2563" y="6172327"/>
            <a:ext cx="2514600" cy="427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title"/>
          </p:nvPr>
        </p:nvSpPr>
        <p:spPr>
          <a:xfrm>
            <a:off x="457799" y="177334"/>
            <a:ext cx="8233015" cy="351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Playfair Display"/>
              <a:buNone/>
              <a:defRPr b="1" i="0" sz="24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body"/>
          </p:nvPr>
        </p:nvSpPr>
        <p:spPr>
          <a:xfrm>
            <a:off x="457200" y="730250"/>
            <a:ext cx="8229600" cy="5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8" name="Google Shape;18;p11"/>
          <p:cNvCxnSpPr/>
          <p:nvPr/>
        </p:nvCxnSpPr>
        <p:spPr>
          <a:xfrm>
            <a:off x="481731" y="6286500"/>
            <a:ext cx="8180538" cy="0"/>
          </a:xfrm>
          <a:prstGeom prst="straightConnector1">
            <a:avLst/>
          </a:prstGeom>
          <a:noFill/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" name="Google Shape;1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5625" y="6422859"/>
            <a:ext cx="1737360" cy="29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400050" y="177335"/>
            <a:ext cx="82296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b="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Calibri"/>
              <a:buNone/>
              <a:defRPr sz="101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Calibri"/>
              <a:buNone/>
              <a:defRPr sz="101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Calibri"/>
              <a:buNone/>
              <a:defRPr sz="101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Calibri"/>
              <a:buNone/>
              <a:defRPr sz="101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Calibri"/>
              <a:buNone/>
              <a:defRPr sz="101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Calibri"/>
              <a:buNone/>
              <a:defRPr sz="101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Calibri"/>
              <a:buNone/>
              <a:defRPr sz="101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Calibri"/>
              <a:buNone/>
              <a:defRPr sz="1013"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457200" y="730250"/>
            <a:ext cx="8229600" cy="5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marR="0" algn="l">
              <a:lnSpc>
                <a:spcPct val="120000"/>
              </a:lnSpc>
              <a:spcBef>
                <a:spcPts val="124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•"/>
              <a:defRPr i="0" sz="105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algn="l">
              <a:lnSpc>
                <a:spcPct val="120000"/>
              </a:lnSpc>
              <a:spcBef>
                <a:spcPts val="12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i="0" sz="6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algn="l">
              <a:lnSpc>
                <a:spcPct val="120000"/>
              </a:lnSpc>
              <a:spcBef>
                <a:spcPts val="12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i="0" sz="6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algn="l">
              <a:lnSpc>
                <a:spcPct val="120000"/>
              </a:lnSpc>
              <a:spcBef>
                <a:spcPts val="12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i="0" sz="6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marR="0" algn="l">
              <a:lnSpc>
                <a:spcPct val="120000"/>
              </a:lnSpc>
              <a:spcBef>
                <a:spcPts val="12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i="0" sz="6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i="0" sz="6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i="0" sz="6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i="0" sz="6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•"/>
              <a:defRPr i="0" sz="67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cxnSp>
        <p:nvCxnSpPr>
          <p:cNvPr id="23" name="Google Shape;23;p12"/>
          <p:cNvCxnSpPr/>
          <p:nvPr/>
        </p:nvCxnSpPr>
        <p:spPr>
          <a:xfrm>
            <a:off x="481736" y="6286500"/>
            <a:ext cx="8180539" cy="0"/>
          </a:xfrm>
          <a:prstGeom prst="straightConnector1">
            <a:avLst/>
          </a:prstGeom>
          <a:noFill/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799" y="177334"/>
            <a:ext cx="8233015" cy="351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Playfair Display"/>
              <a:buNone/>
              <a:defRPr b="0" i="0" sz="1600" u="none" cap="none" strike="noStrike">
                <a:solidFill>
                  <a:srgbClr val="40404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730250"/>
            <a:ext cx="8229600" cy="5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98450" lvl="0" marL="4572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DF7A17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DF7A17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DF7A17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DF7A17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DF7A17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DF7A17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DF7A17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DF7A17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DF7A17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6099" y="250677"/>
            <a:ext cx="21070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9"/>
          <p:cNvSpPr txBox="1"/>
          <p:nvPr/>
        </p:nvSpPr>
        <p:spPr>
          <a:xfrm>
            <a:off x="4649500" y="645041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100"/>
              <a:buFont typeface="Open Sans"/>
              <a:buNone/>
            </a:pPr>
            <a:r>
              <a:rPr b="0" i="0" lang="en-US" sz="1100" u="none" cap="none" strike="noStrike">
                <a:solidFill>
                  <a:srgbClr val="E36C09"/>
                </a:solidFill>
                <a:latin typeface="Open Sans"/>
                <a:ea typeface="Open Sans"/>
                <a:cs typeface="Open Sans"/>
                <a:sym typeface="Open Sans"/>
              </a:rPr>
              <a:t>CONFIDENTIAL - DO NOT DISTRIBUTE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/>
          <p:nvPr/>
        </p:nvSpPr>
        <p:spPr>
          <a:xfrm>
            <a:off x="0" y="0"/>
            <a:ext cx="9144000" cy="5925312"/>
          </a:xfrm>
          <a:prstGeom prst="rect">
            <a:avLst/>
          </a:prstGeom>
          <a:gradFill>
            <a:gsLst>
              <a:gs pos="0">
                <a:srgbClr val="C44422"/>
              </a:gs>
              <a:gs pos="58999">
                <a:srgbClr val="E78E24"/>
              </a:gs>
              <a:gs pos="100000">
                <a:srgbClr val="FF9F2F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223266" y="139700"/>
            <a:ext cx="4000500" cy="126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STRICTLY CONFIDENTIAL – NOT FOR DISTRIBUTION</a:t>
            </a:r>
            <a:endParaRPr/>
          </a:p>
        </p:txBody>
      </p:sp>
      <p:sp>
        <p:nvSpPr>
          <p:cNvPr id="30" name="Google Shape;30;p1"/>
          <p:cNvSpPr txBox="1"/>
          <p:nvPr>
            <p:ph type="title"/>
          </p:nvPr>
        </p:nvSpPr>
        <p:spPr>
          <a:xfrm>
            <a:off x="0" y="1936592"/>
            <a:ext cx="9143999" cy="197273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72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Playfair Display"/>
              <a:buNone/>
            </a:pPr>
            <a:r>
              <a:rPr b="1" lang="en-US" sz="7200"/>
              <a:t>Tesla &amp; </a:t>
            </a:r>
            <a:br>
              <a:rPr b="1" lang="en-US" sz="7200"/>
            </a:br>
            <a:r>
              <a:rPr b="1" lang="en-US" sz="7200"/>
              <a:t>Sunlight Financial  </a:t>
            </a:r>
            <a:r>
              <a:rPr b="1" i="1" lang="en-US" sz="4800"/>
              <a:t>Offering for Channel Partners</a:t>
            </a:r>
            <a:endParaRPr b="1" i="1" sz="7200"/>
          </a:p>
        </p:txBody>
      </p:sp>
      <p:sp>
        <p:nvSpPr>
          <p:cNvPr id="31" name="Google Shape;31;p1"/>
          <p:cNvSpPr txBox="1"/>
          <p:nvPr/>
        </p:nvSpPr>
        <p:spPr>
          <a:xfrm>
            <a:off x="9668107" y="2553629"/>
            <a:ext cx="92396" cy="3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>
            <p:ph type="title"/>
          </p:nvPr>
        </p:nvSpPr>
        <p:spPr>
          <a:xfrm>
            <a:off x="457799" y="244238"/>
            <a:ext cx="9154034" cy="659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Playfair Display"/>
              <a:buNone/>
            </a:pPr>
            <a:r>
              <a:rPr b="1" lang="en-US" sz="3200">
                <a:latin typeface="Playfair Display"/>
                <a:ea typeface="Playfair Display"/>
                <a:cs typeface="Playfair Display"/>
                <a:sym typeface="Playfair Display"/>
              </a:rPr>
              <a:t>Partnership Launch</a:t>
            </a:r>
            <a:endParaRPr/>
          </a:p>
        </p:txBody>
      </p:sp>
      <p:pic>
        <p:nvPicPr>
          <p:cNvPr descr="Solar Roof | Tesla" id="37" name="Google Shape;3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799" y="1344930"/>
            <a:ext cx="7223760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3"/>
          <p:cNvCxnSpPr/>
          <p:nvPr/>
        </p:nvCxnSpPr>
        <p:spPr>
          <a:xfrm>
            <a:off x="1962615" y="5384261"/>
            <a:ext cx="6678519" cy="0"/>
          </a:xfrm>
          <a:prstGeom prst="straightConnector1">
            <a:avLst/>
          </a:prstGeom>
          <a:noFill/>
          <a:ln cap="flat" cmpd="sng" w="57150">
            <a:solidFill>
              <a:srgbClr val="D24F2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" name="Google Shape;43;p3"/>
          <p:cNvSpPr txBox="1"/>
          <p:nvPr/>
        </p:nvSpPr>
        <p:spPr>
          <a:xfrm>
            <a:off x="5193793" y="1282352"/>
            <a:ext cx="3704022" cy="1554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119063" lvl="0" marL="1190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No percentage cap on amount of the project that can be “non-solar”</a:t>
            </a:r>
            <a:endParaRPr/>
          </a:p>
          <a:p>
            <a:pPr indent="-119063" lvl="0" marL="11906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If Battery – no PPW cap</a:t>
            </a:r>
            <a:endParaRPr/>
          </a:p>
          <a:p>
            <a:pPr indent="-119063" lvl="0" marL="11906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If no Battery - $20/watt </a:t>
            </a:r>
            <a:r>
              <a:rPr b="0" i="0" lang="en-US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cap</a:t>
            </a:r>
            <a:endParaRPr/>
          </a:p>
          <a:p>
            <a:pPr indent="-119063" lvl="0" marL="119063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0404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No loan transfers allowed </a:t>
            </a:r>
            <a:endParaRPr/>
          </a:p>
        </p:txBody>
      </p:sp>
      <p:sp>
        <p:nvSpPr>
          <p:cNvPr id="44" name="Google Shape;44;p3"/>
          <p:cNvSpPr txBox="1"/>
          <p:nvPr/>
        </p:nvSpPr>
        <p:spPr>
          <a:xfrm>
            <a:off x="483492" y="1285390"/>
            <a:ext cx="4369862" cy="1938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119063" lvl="0" marL="1190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Fixed interest rate</a:t>
            </a:r>
            <a:endParaRPr/>
          </a:p>
          <a:p>
            <a:pPr indent="-119063" lvl="0" marL="11906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Instant Approval of $10K - $100K</a:t>
            </a:r>
            <a:endParaRPr/>
          </a:p>
          <a:p>
            <a:pPr indent="-119063" lvl="0" marL="11906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Traditional loan amortization </a:t>
            </a:r>
            <a:endParaRPr/>
          </a:p>
          <a:p>
            <a:pPr indent="-119063" lvl="0" marL="11906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Optional re-amortization at month 18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5" name="Google Shape;45;p3"/>
          <p:cNvCxnSpPr/>
          <p:nvPr/>
        </p:nvCxnSpPr>
        <p:spPr>
          <a:xfrm>
            <a:off x="680426" y="4264094"/>
            <a:ext cx="7964424" cy="0"/>
          </a:xfrm>
          <a:prstGeom prst="straightConnector1">
            <a:avLst/>
          </a:prstGeom>
          <a:noFill/>
          <a:ln cap="flat" cmpd="sng" w="57150">
            <a:solidFill>
              <a:srgbClr val="E78E2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" name="Google Shape;46;p3"/>
          <p:cNvSpPr txBox="1"/>
          <p:nvPr/>
        </p:nvSpPr>
        <p:spPr>
          <a:xfrm>
            <a:off x="2785661" y="4337287"/>
            <a:ext cx="1103710" cy="374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Open Sans"/>
              <a:buNone/>
            </a:pPr>
            <a:r>
              <a:rPr b="1" i="0" lang="en-US" sz="11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Payment 17</a:t>
            </a:r>
            <a:endParaRPr/>
          </a:p>
        </p:txBody>
      </p:sp>
      <p:sp>
        <p:nvSpPr>
          <p:cNvPr id="47" name="Google Shape;47;p3"/>
          <p:cNvSpPr txBox="1"/>
          <p:nvPr/>
        </p:nvSpPr>
        <p:spPr>
          <a:xfrm>
            <a:off x="1418249" y="4336420"/>
            <a:ext cx="1103710" cy="780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Open Sans"/>
              <a:buNone/>
            </a:pPr>
            <a:r>
              <a:rPr b="1" i="0" lang="en-US" sz="11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Payment 1 </a:t>
            </a:r>
            <a:endParaRPr/>
          </a:p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Open Sans"/>
              <a:buNone/>
            </a:pPr>
            <a:r>
              <a:rPr b="0" i="0" lang="en-US" sz="11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(60 days</a:t>
            </a:r>
            <a:endParaRPr/>
          </a:p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Open Sans"/>
              <a:buNone/>
            </a:pPr>
            <a:r>
              <a:rPr b="0" i="0" lang="en-US" sz="11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after install)</a:t>
            </a:r>
            <a:endParaRPr/>
          </a:p>
        </p:txBody>
      </p:sp>
      <p:sp>
        <p:nvSpPr>
          <p:cNvPr id="48" name="Google Shape;48;p3"/>
          <p:cNvSpPr txBox="1"/>
          <p:nvPr/>
        </p:nvSpPr>
        <p:spPr>
          <a:xfrm>
            <a:off x="3520676" y="4979803"/>
            <a:ext cx="3101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000"/>
              <a:buFont typeface="Open Sans"/>
              <a:buNone/>
            </a:pPr>
            <a:r>
              <a:rPr b="1" i="0" lang="en-US" sz="10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Use tax credit to pay back X% of the loan</a:t>
            </a:r>
            <a:r>
              <a:rPr b="0" i="0" lang="en-US" sz="10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000"/>
              <a:buFont typeface="Open Sans"/>
              <a:buNone/>
            </a:pPr>
            <a:r>
              <a:rPr b="0" i="0" lang="en-US" sz="10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Payment lowers at month 18</a:t>
            </a:r>
            <a:endParaRPr/>
          </a:p>
        </p:txBody>
      </p:sp>
      <p:sp>
        <p:nvSpPr>
          <p:cNvPr id="49" name="Google Shape;49;p3"/>
          <p:cNvSpPr txBox="1"/>
          <p:nvPr/>
        </p:nvSpPr>
        <p:spPr>
          <a:xfrm>
            <a:off x="4476408" y="3484550"/>
            <a:ext cx="34833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000"/>
              <a:buFont typeface="Open Sans"/>
              <a:buNone/>
            </a:pPr>
            <a:r>
              <a:rPr b="1" i="0" lang="en-US" sz="10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Keep tax credit: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000"/>
              <a:buFont typeface="Open Sans"/>
              <a:buNone/>
            </a:pPr>
            <a:r>
              <a:rPr b="0" i="0" lang="en-US" sz="10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payment stays the same</a:t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674640" y="4177894"/>
            <a:ext cx="182880" cy="182880"/>
          </a:xfrm>
          <a:prstGeom prst="ellipse">
            <a:avLst/>
          </a:prstGeom>
          <a:solidFill>
            <a:srgbClr val="E78E24"/>
          </a:solidFill>
          <a:ln cap="flat" cmpd="sng" w="25400">
            <a:solidFill>
              <a:srgbClr val="E78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1882944" y="4181081"/>
            <a:ext cx="182880" cy="182880"/>
          </a:xfrm>
          <a:prstGeom prst="ellipse">
            <a:avLst/>
          </a:prstGeom>
          <a:solidFill>
            <a:srgbClr val="E78E24"/>
          </a:solidFill>
          <a:ln cap="flat" cmpd="sng" w="25400">
            <a:solidFill>
              <a:srgbClr val="E78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3131816" y="4185786"/>
            <a:ext cx="182880" cy="182880"/>
          </a:xfrm>
          <a:prstGeom prst="ellipse">
            <a:avLst/>
          </a:prstGeom>
          <a:solidFill>
            <a:srgbClr val="E78E24"/>
          </a:solidFill>
          <a:ln cap="flat" cmpd="sng" w="25400">
            <a:solidFill>
              <a:srgbClr val="E78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4476408" y="4185786"/>
            <a:ext cx="182880" cy="182880"/>
          </a:xfrm>
          <a:prstGeom prst="ellipse">
            <a:avLst/>
          </a:prstGeom>
          <a:solidFill>
            <a:srgbClr val="E78E24"/>
          </a:solidFill>
          <a:ln cap="flat" cmpd="sng" w="25400">
            <a:solidFill>
              <a:srgbClr val="E78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 txBox="1"/>
          <p:nvPr/>
        </p:nvSpPr>
        <p:spPr>
          <a:xfrm>
            <a:off x="4143630" y="4337287"/>
            <a:ext cx="1103710" cy="374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Open Sans"/>
              <a:buNone/>
            </a:pPr>
            <a:r>
              <a:rPr b="1" i="0" lang="en-US" sz="11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Payment 18</a:t>
            </a:r>
            <a:endParaRPr/>
          </a:p>
        </p:txBody>
      </p:sp>
      <p:sp>
        <p:nvSpPr>
          <p:cNvPr id="55" name="Google Shape;55;p3"/>
          <p:cNvSpPr txBox="1"/>
          <p:nvPr/>
        </p:nvSpPr>
        <p:spPr>
          <a:xfrm>
            <a:off x="7680226" y="4335166"/>
            <a:ext cx="1408019" cy="580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Open Sans"/>
              <a:buNone/>
            </a:pPr>
            <a:r>
              <a:rPr b="1" i="0" lang="en-US" sz="11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Rest of </a:t>
            </a:r>
            <a:endParaRPr/>
          </a:p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Open Sans"/>
              <a:buNone/>
            </a:pPr>
            <a:r>
              <a:rPr b="1" i="0" lang="en-US" sz="11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Loan Term</a:t>
            </a:r>
            <a:endParaRPr/>
          </a:p>
        </p:txBody>
      </p:sp>
      <p:sp>
        <p:nvSpPr>
          <p:cNvPr id="56" name="Google Shape;56;p3"/>
          <p:cNvSpPr txBox="1"/>
          <p:nvPr>
            <p:ph type="title"/>
          </p:nvPr>
        </p:nvSpPr>
        <p:spPr>
          <a:xfrm>
            <a:off x="457799" y="244238"/>
            <a:ext cx="8233015" cy="659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Playfair Display"/>
              <a:buNone/>
            </a:pPr>
            <a:r>
              <a:rPr b="1" lang="en-US" sz="3200">
                <a:latin typeface="Playfair Display"/>
                <a:ea typeface="Playfair Display"/>
                <a:cs typeface="Playfair Display"/>
                <a:sym typeface="Playfair Display"/>
              </a:rPr>
              <a:t>Solar Roof Product Structure</a:t>
            </a:r>
            <a:endParaRPr/>
          </a:p>
        </p:txBody>
      </p:sp>
      <p:sp>
        <p:nvSpPr>
          <p:cNvPr id="57" name="Google Shape;57;p3"/>
          <p:cNvSpPr txBox="1"/>
          <p:nvPr/>
        </p:nvSpPr>
        <p:spPr>
          <a:xfrm>
            <a:off x="352892" y="4337287"/>
            <a:ext cx="1103710" cy="374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Open Sans"/>
              <a:buNone/>
            </a:pPr>
            <a:r>
              <a:rPr b="1" i="0" lang="en-US" sz="11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Installation</a:t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892676" y="5105290"/>
            <a:ext cx="636755" cy="627998"/>
          </a:xfrm>
          <a:prstGeom prst="ellipse">
            <a:avLst/>
          </a:prstGeom>
          <a:solidFill>
            <a:srgbClr val="D24F27"/>
          </a:solidFill>
          <a:ln cap="flat" cmpd="sng" w="57150">
            <a:solidFill>
              <a:srgbClr val="D24F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2880737" y="5256995"/>
            <a:ext cx="6829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X%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/>
          <p:nvPr/>
        </p:nvSpPr>
        <p:spPr>
          <a:xfrm>
            <a:off x="457799" y="244238"/>
            <a:ext cx="8233015" cy="659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Playfair Display"/>
              <a:buNone/>
            </a:pPr>
            <a:r>
              <a:rPr b="1" i="0" lang="en-US" sz="3200" u="none" cap="none" strike="noStrike">
                <a:solidFill>
                  <a:srgbClr val="40404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Loan Products and Pricing</a:t>
            </a: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490205" y="5895577"/>
            <a:ext cx="86119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*Increase dealer fee by 0.50% for FL, increase dealer fee by 1.00% for PA. </a:t>
            </a:r>
            <a:endParaRPr/>
          </a:p>
        </p:txBody>
      </p:sp>
      <p:graphicFrame>
        <p:nvGraphicFramePr>
          <p:cNvPr id="66" name="Google Shape;66;p4"/>
          <p:cNvGraphicFramePr/>
          <p:nvPr/>
        </p:nvGraphicFramePr>
        <p:xfrm>
          <a:off x="490205" y="20262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{DC4C0E0A-9909-410F-A4E4-0E9E1B1726F9}</a:tableStyleId>
              </a:tblPr>
              <a:tblGrid>
                <a:gridCol w="1792400"/>
                <a:gridCol w="1792400"/>
                <a:gridCol w="1792400"/>
                <a:gridCol w="1792400"/>
              </a:tblGrid>
              <a:tr h="73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US" sz="2400" u="sng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US" sz="2400" u="sng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US" sz="2400" u="sng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Dealer Fee</a:t>
                      </a:r>
                      <a:br>
                        <a:rPr b="1" i="0" lang="en-US" sz="2400" u="sng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n-US" sz="2400" u="sng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(80/20)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US" sz="2400" u="sng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Dealer Fee</a:t>
                      </a:r>
                      <a:br>
                        <a:rPr b="1" i="0" lang="en-US" sz="2400" u="sng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n-US" sz="2400" u="sng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(100/0)</a:t>
                      </a:r>
                      <a:endParaRPr/>
                    </a:p>
                  </a:txBody>
                  <a:tcPr marT="4775" marB="0" marR="4775" marL="4775" anchor="ctr"/>
                </a:tc>
              </a:tr>
              <a:tr h="39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year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2.99%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12.50%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13.00%</a:t>
                      </a:r>
                      <a:endParaRPr/>
                    </a:p>
                  </a:txBody>
                  <a:tcPr marT="4775" marB="0" marR="4775" marL="4775" anchor="ctr"/>
                </a:tc>
              </a:tr>
              <a:tr h="39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year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3.99%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9.00%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9.50%</a:t>
                      </a:r>
                      <a:endParaRPr/>
                    </a:p>
                  </a:txBody>
                  <a:tcPr marT="4775" marB="0" marR="4775" marL="4775" anchor="ctr"/>
                </a:tc>
              </a:tr>
              <a:tr h="39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year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4.99%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7.00%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7.50%</a:t>
                      </a:r>
                      <a:endParaRPr/>
                    </a:p>
                  </a:txBody>
                  <a:tcPr marT="4775" marB="0" marR="4775" marL="4775" anchor="ctr"/>
                </a:tc>
              </a:tr>
              <a:tr h="39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year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5.99%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4.00%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4.50%</a:t>
                      </a:r>
                      <a:endParaRPr/>
                    </a:p>
                  </a:txBody>
                  <a:tcPr marT="4775" marB="0" marR="4775" marL="4775" anchor="ctr"/>
                </a:tc>
              </a:tr>
              <a:tr h="39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year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4.99%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11.50%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12.00%</a:t>
                      </a:r>
                      <a:endParaRPr/>
                    </a:p>
                  </a:txBody>
                  <a:tcPr marT="4775" marB="0" marR="4775" marL="4775" anchor="ctr"/>
                </a:tc>
              </a:tr>
              <a:tr h="39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year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5.99%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7.00%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7.50%</a:t>
                      </a:r>
                      <a:endParaRPr/>
                    </a:p>
                  </a:txBody>
                  <a:tcPr marT="4775" marB="0" marR="4775" marL="4775" anchor="ctr"/>
                </a:tc>
              </a:tr>
              <a:tr h="39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year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6.99%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3.00%</a:t>
                      </a:r>
                      <a:endParaRPr/>
                    </a:p>
                  </a:txBody>
                  <a:tcPr marT="4775" marB="0" marR="4775" marL="47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3.50%</a:t>
                      </a:r>
                      <a:endParaRPr/>
                    </a:p>
                  </a:txBody>
                  <a:tcPr marT="4775" marB="0" marR="4775" marL="4775" anchor="ctr"/>
                </a:tc>
              </a:tr>
            </a:tbl>
          </a:graphicData>
        </a:graphic>
      </p:graphicFrame>
      <p:sp>
        <p:nvSpPr>
          <p:cNvPr id="67" name="Google Shape;67;p4"/>
          <p:cNvSpPr txBox="1"/>
          <p:nvPr/>
        </p:nvSpPr>
        <p:spPr>
          <a:xfrm>
            <a:off x="490207" y="1186402"/>
            <a:ext cx="4365310" cy="3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SolarRoof, SolarRoof + Powerwall Loans</a:t>
            </a:r>
            <a:endParaRPr b="0" i="1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type="title"/>
          </p:nvPr>
        </p:nvSpPr>
        <p:spPr>
          <a:xfrm>
            <a:off x="455492" y="525718"/>
            <a:ext cx="8233015" cy="351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Playfair Display"/>
              <a:buNone/>
            </a:pPr>
            <a:r>
              <a:rPr lang="en-US" sz="3200"/>
              <a:t>How to Quote Using the Payment Calculator</a:t>
            </a:r>
            <a:endParaRPr/>
          </a:p>
        </p:txBody>
      </p:sp>
      <p:sp>
        <p:nvSpPr>
          <p:cNvPr id="73" name="Google Shape;73;p5"/>
          <p:cNvSpPr txBox="1"/>
          <p:nvPr/>
        </p:nvSpPr>
        <p:spPr>
          <a:xfrm>
            <a:off x="457200" y="1273467"/>
            <a:ext cx="4444409" cy="3416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payment calculator allows you to show hypothetical voluntary payments and how they affect the 18-month reamortization.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Initial monthly payment on the loan will assume the customer makes </a:t>
            </a:r>
            <a:r>
              <a:rPr b="0" i="0" lang="en-US" sz="16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voluntary payment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the first 18 months of the loan</a:t>
            </a:r>
            <a:endParaRPr/>
          </a:p>
        </p:txBody>
      </p:sp>
      <p:pic>
        <p:nvPicPr>
          <p:cNvPr id="74" name="Google Shape;74;p5"/>
          <p:cNvPicPr preferRelativeResize="0"/>
          <p:nvPr/>
        </p:nvPicPr>
        <p:blipFill rotWithShape="1">
          <a:blip r:embed="rId3">
            <a:alphaModFix/>
          </a:blip>
          <a:srcRect b="13333" l="28460" r="28333" t="0"/>
          <a:stretch/>
        </p:blipFill>
        <p:spPr>
          <a:xfrm>
            <a:off x="5199322" y="877570"/>
            <a:ext cx="3062176" cy="532638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5342399" y="2617787"/>
            <a:ext cx="1268116" cy="655320"/>
          </a:xfrm>
          <a:prstGeom prst="rect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5342399" y="3795336"/>
            <a:ext cx="2743662" cy="619928"/>
          </a:xfrm>
          <a:prstGeom prst="rect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6610300" y="4415264"/>
            <a:ext cx="1475547" cy="613410"/>
          </a:xfrm>
          <a:prstGeom prst="rect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Google Shape;78;p5"/>
          <p:cNvCxnSpPr/>
          <p:nvPr/>
        </p:nvCxnSpPr>
        <p:spPr>
          <a:xfrm>
            <a:off x="4720856" y="4098156"/>
            <a:ext cx="621543" cy="0"/>
          </a:xfrm>
          <a:prstGeom prst="straightConnector1">
            <a:avLst/>
          </a:prstGeom>
          <a:noFill/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>
            <p:ph type="title"/>
          </p:nvPr>
        </p:nvSpPr>
        <p:spPr>
          <a:xfrm>
            <a:off x="457799" y="177334"/>
            <a:ext cx="8233015" cy="351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Playfair Display"/>
              <a:buNone/>
            </a:pPr>
            <a:r>
              <a:rPr lang="en-US" sz="3200"/>
              <a:t>Running a Credit Application</a:t>
            </a:r>
            <a:endParaRPr/>
          </a:p>
        </p:txBody>
      </p:sp>
      <p:sp>
        <p:nvSpPr>
          <p:cNvPr id="84" name="Google Shape;84;p6"/>
          <p:cNvSpPr txBox="1"/>
          <p:nvPr/>
        </p:nvSpPr>
        <p:spPr>
          <a:xfrm>
            <a:off x="610400" y="795564"/>
            <a:ext cx="3493768" cy="5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Enter the “Non-Solar Loan Amount” prior to the credit application  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0404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rPr>
              <a:t>This is an amount shown on the loan agreement to strengthen our UCC-1 filing since the Solar Roof is a new asset 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5" name="Google Shape;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0004" y="898347"/>
            <a:ext cx="4658946" cy="42744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6"/>
          <p:cNvCxnSpPr/>
          <p:nvPr/>
        </p:nvCxnSpPr>
        <p:spPr>
          <a:xfrm>
            <a:off x="4184857" y="3317912"/>
            <a:ext cx="774285" cy="0"/>
          </a:xfrm>
          <a:prstGeom prst="straightConnector1">
            <a:avLst/>
          </a:prstGeom>
          <a:noFill/>
          <a:ln cap="flat" cmpd="sng" w="76200">
            <a:solidFill>
              <a:srgbClr val="F5913F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/>
          <p:nvPr>
            <p:ph type="title"/>
          </p:nvPr>
        </p:nvSpPr>
        <p:spPr>
          <a:xfrm>
            <a:off x="665354" y="251496"/>
            <a:ext cx="8233015" cy="659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Playfair Display"/>
              <a:buNone/>
            </a:pPr>
            <a:r>
              <a:rPr b="1" lang="en-US" sz="3200">
                <a:latin typeface="Playfair Display"/>
                <a:ea typeface="Playfair Display"/>
                <a:cs typeface="Playfair Display"/>
                <a:sym typeface="Playfair Display"/>
              </a:rPr>
              <a:t>Running a Credit Application</a:t>
            </a:r>
            <a:endParaRPr/>
          </a:p>
        </p:txBody>
      </p:sp>
      <p:pic>
        <p:nvPicPr>
          <p:cNvPr id="92" name="Google Shape;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367" y="1291752"/>
            <a:ext cx="4658946" cy="427449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7"/>
          <p:cNvSpPr/>
          <p:nvPr/>
        </p:nvSpPr>
        <p:spPr>
          <a:xfrm>
            <a:off x="945573" y="3325091"/>
            <a:ext cx="3626427" cy="41563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unlight Financial">
  <a:themeElements>
    <a:clrScheme name="Sunlight Financ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unlight Financial">
  <a:themeElements>
    <a:clrScheme name="Sunlight Financ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Hinkle, Duncan</dc:creator>
</cp:coreProperties>
</file>